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3" r:id="rId1"/>
  </p:sldMasterIdLst>
  <p:notesMasterIdLst>
    <p:notesMasterId r:id="rId28"/>
  </p:notesMasterIdLst>
  <p:handoutMasterIdLst>
    <p:handoutMasterId r:id="rId29"/>
  </p:handoutMasterIdLst>
  <p:sldIdLst>
    <p:sldId id="256" r:id="rId2"/>
    <p:sldId id="346" r:id="rId3"/>
    <p:sldId id="293" r:id="rId4"/>
    <p:sldId id="384" r:id="rId5"/>
    <p:sldId id="411" r:id="rId6"/>
    <p:sldId id="394" r:id="rId7"/>
    <p:sldId id="413" r:id="rId8"/>
    <p:sldId id="386" r:id="rId9"/>
    <p:sldId id="414" r:id="rId10"/>
    <p:sldId id="390" r:id="rId11"/>
    <p:sldId id="387" r:id="rId12"/>
    <p:sldId id="409" r:id="rId13"/>
    <p:sldId id="385" r:id="rId14"/>
    <p:sldId id="389" r:id="rId15"/>
    <p:sldId id="417" r:id="rId16"/>
    <p:sldId id="410" r:id="rId17"/>
    <p:sldId id="416" r:id="rId18"/>
    <p:sldId id="415" r:id="rId19"/>
    <p:sldId id="412" r:id="rId20"/>
    <p:sldId id="408" r:id="rId21"/>
    <p:sldId id="397" r:id="rId22"/>
    <p:sldId id="393" r:id="rId23"/>
    <p:sldId id="406" r:id="rId24"/>
    <p:sldId id="396" r:id="rId25"/>
    <p:sldId id="382" r:id="rId26"/>
    <p:sldId id="401" r:id="rId27"/>
  </p:sldIdLst>
  <p:sldSz cx="9144000" cy="6858000" type="screen4x3"/>
  <p:notesSz cx="7010400" cy="9296400"/>
  <p:embeddedFontLst>
    <p:embeddedFont>
      <p:font typeface="Arial Unicode MS" panose="020B0604020202020204" pitchFamily="34" charset="-128"/>
      <p:regular r:id="rId30"/>
    </p:embeddedFont>
    <p:embeddedFont>
      <p:font typeface="Tahoma" panose="020B0604030504040204" pitchFamily="34" charset="0"/>
      <p:regular r:id="rId31"/>
      <p:bold r:id="rId3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ements, Shaun" initials="C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414"/>
    <a:srgbClr val="140000"/>
    <a:srgbClr val="009900"/>
    <a:srgbClr val="FF0000"/>
    <a:srgbClr val="006600"/>
    <a:srgbClr val="55FF19"/>
    <a:srgbClr val="B2B2B2"/>
    <a:srgbClr val="777777"/>
    <a:srgbClr val="5F5F5F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842" autoAdjust="0"/>
  </p:normalViewPr>
  <p:slideViewPr>
    <p:cSldViewPr>
      <p:cViewPr>
        <p:scale>
          <a:sx n="94" d="100"/>
          <a:sy n="94" d="100"/>
        </p:scale>
        <p:origin x="-100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597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207" tIns="45295" rIns="92207" bIns="452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0625" y="703263"/>
            <a:ext cx="4630738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  <p:extLst>
      <p:ext uri="{BB962C8B-B14F-4D97-AF65-F5344CB8AC3E}">
        <p14:creationId xmlns:p14="http://schemas.microsoft.com/office/powerpoint/2010/main" val="28849530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439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6D21950-2517-4665-AFD3-E61590D528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192DB2-9093-4FD6-8CE2-75CA787491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3C2F3-3083-4666-B514-1F19E473E0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2F753-35B8-4CAE-8B89-E775E7FFCA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0EFA1-87D7-4DEA-BBAE-B7D3639E17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CEAD4-5E9B-4225-A4F9-97AB553578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440DDA-ED53-452B-BDEE-50866F721C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EC857-D3DC-4C00-9C36-C9B595DC3A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1E8170-6E2A-429B-B18A-063923E5E3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1FEA9-F741-4D93-AD3A-AAA2283C61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DE7134-55BC-43CC-A7B7-FA5BF538FE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85ED73E-57E0-4C95-8EF8-312FB4F32A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43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fld id="{E3DA473D-D92A-485D-BC72-2131769CAB20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542" y="1295399"/>
            <a:ext cx="6087533" cy="392001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49215" y="5562600"/>
            <a:ext cx="8382000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Paul </a:t>
            </a:r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Scheerer,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Brian </a:t>
            </a:r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Bangs, and Shaun Clements 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Native Fish Investigations </a:t>
            </a:r>
            <a:r>
              <a:rPr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Program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Oregon Department of Fish and Wildlife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0"/>
            <a:ext cx="8839200" cy="12954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Do Native and Nonnative Fish Partition Floodplain Habitats?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</a:endParaRPr>
          </a:p>
        </p:txBody>
      </p:sp>
      <p:pic>
        <p:nvPicPr>
          <p:cNvPr id="4107" name="Picture 11" descr="logo-df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0826" y="5867400"/>
            <a:ext cx="645148" cy="819150"/>
          </a:xfrm>
          <a:prstGeom prst="rect">
            <a:avLst/>
          </a:prstGeom>
          <a:noFill/>
        </p:spPr>
      </p:pic>
      <p:pic>
        <p:nvPicPr>
          <p:cNvPr id="10" name="Picture 6" descr="92mm chub at Fall Creek 1"/>
          <p:cNvPicPr>
            <a:picLocks noChangeAspect="1" noChangeArrowheads="1"/>
          </p:cNvPicPr>
          <p:nvPr/>
        </p:nvPicPr>
        <p:blipFill>
          <a:blip r:embed="rId5" cstate="print"/>
          <a:srcRect l="21519" t="44304" r="27848" b="37130"/>
          <a:stretch>
            <a:fillRect/>
          </a:stretch>
        </p:blipFill>
        <p:spPr bwMode="auto">
          <a:xfrm>
            <a:off x="4538357" y="4405792"/>
            <a:ext cx="2944091" cy="809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542" y="3820957"/>
            <a:ext cx="2095500" cy="139446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ChangeArrowheads="1"/>
          </p:cNvSpPr>
          <p:nvPr/>
        </p:nvSpPr>
        <p:spPr bwMode="auto">
          <a:xfrm>
            <a:off x="304799" y="1371600"/>
            <a:ext cx="8686800" cy="37702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20000"/>
                  <a:lumOff val="80000"/>
                </a:schemeClr>
              </a:buClr>
              <a:buFontTx/>
              <a:buChar char="•"/>
            </a:pPr>
            <a:r>
              <a:rPr kumimoji="1" lang="en-US" sz="33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1414"/>
                  </a:outerShdw>
                </a:effectLst>
              </a:rPr>
              <a:t>Lots of native and nonnative fish coexist in Willamette floodplain habitats </a:t>
            </a:r>
          </a:p>
          <a:p>
            <a:pPr marL="742950" lvl="1" indent="-28575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20000"/>
                  <a:lumOff val="80000"/>
                </a:schemeClr>
              </a:buClr>
              <a:buFontTx/>
              <a:buChar char="•"/>
            </a:pPr>
            <a:r>
              <a:rPr kumimoji="1"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1414"/>
                  </a:outerShdw>
                </a:effectLst>
              </a:rPr>
              <a:t>Bluegill- most common and abundant nonnative</a:t>
            </a:r>
          </a:p>
          <a:p>
            <a:pPr marL="285750" lvl="1" indent="-28575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20000"/>
                  <a:lumOff val="80000"/>
                </a:schemeClr>
              </a:buClr>
              <a:buFontTx/>
              <a:buChar char="•"/>
            </a:pPr>
            <a:r>
              <a:rPr kumimoji="1" lang="en-US" sz="33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1414"/>
                  </a:outerShdw>
                </a:effectLst>
              </a:rPr>
              <a:t>What conditions allow this to occur?</a:t>
            </a:r>
          </a:p>
          <a:p>
            <a:pPr marL="742950" lvl="2" indent="-28575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20000"/>
                  <a:lumOff val="80000"/>
                </a:schemeClr>
              </a:buClr>
              <a:buFontTx/>
              <a:buChar char="•"/>
            </a:pPr>
            <a:r>
              <a:rPr kumimoji="1" lang="en-US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1414"/>
                  </a:outerShdw>
                </a:effectLst>
              </a:rPr>
              <a:t>Temperature, depth, aquatic vegetative cover, connectivity</a:t>
            </a:r>
            <a:endParaRPr kumimoji="1"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1414"/>
                </a:outerShdw>
              </a:effectLst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Clr>
                <a:schemeClr val="accent6">
                  <a:lumMod val="20000"/>
                  <a:lumOff val="80000"/>
                </a:schemeClr>
              </a:buClr>
              <a:buFontTx/>
              <a:buChar char="•"/>
            </a:pPr>
            <a:endParaRPr kumimoji="1" lang="en-US" sz="36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1414"/>
                </a:outerShdw>
              </a:effectLst>
            </a:endParaRP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399" y="381000"/>
            <a:ext cx="8229600" cy="7620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Native &amp; Nonnative Fishes in Floodplain Habitats</a:t>
            </a:r>
            <a:endParaRPr lang="en-US" sz="3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 descr="Big Island 1"/>
          <p:cNvPicPr>
            <a:picLocks noChangeAspect="1" noChangeArrowheads="1"/>
          </p:cNvPicPr>
          <p:nvPr/>
        </p:nvPicPr>
        <p:blipFill>
          <a:blip r:embed="rId2" cstate="print"/>
          <a:srcRect l="13333" t="15556" r="29333" b="15555"/>
          <a:stretch>
            <a:fillRect/>
          </a:stretch>
        </p:blipFill>
        <p:spPr bwMode="auto">
          <a:xfrm>
            <a:off x="1570052" y="4621047"/>
            <a:ext cx="6156295" cy="203041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 descr="OSTP1L_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58200" cy="1066800"/>
          </a:xfrm>
          <a:solidFill>
            <a:srgbClr val="C0C0C0">
              <a:alpha val="60001"/>
            </a:srgbClr>
          </a:solidFill>
        </p:spPr>
        <p:txBody>
          <a:bodyPr/>
          <a:lstStyle/>
          <a:p>
            <a:r>
              <a:rPr lang="en-US" sz="4000" b="1" dirty="0" smtClean="0">
                <a:solidFill>
                  <a:srgbClr val="001414"/>
                </a:solidFill>
                <a:effectLst>
                  <a:outerShdw blurRad="38100" dist="38100" dir="2700000" algn="tl">
                    <a:schemeClr val="tx1">
                      <a:alpha val="50000"/>
                    </a:schemeClr>
                  </a:outerShdw>
                </a:effectLst>
              </a:rPr>
              <a:t>Pilot Study Objective</a:t>
            </a:r>
            <a:endParaRPr lang="en-US" sz="4000" b="1" dirty="0">
              <a:solidFill>
                <a:srgbClr val="001414"/>
              </a:solidFill>
              <a:effectLst>
                <a:outerShdw blurRad="38100" dist="38100" dir="2700000" algn="tl">
                  <a:schemeClr val="tx1">
                    <a:alpha val="50000"/>
                  </a:schemeClr>
                </a:outerShdw>
              </a:effectLst>
            </a:endParaRP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294685" y="2514600"/>
            <a:ext cx="8458200" cy="1938992"/>
          </a:xfrm>
          <a:prstGeom prst="rect">
            <a:avLst/>
          </a:prstGeom>
          <a:solidFill>
            <a:srgbClr val="C0C0C0">
              <a:alpha val="60001"/>
            </a:srgbClr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001414"/>
              </a:buClr>
            </a:pPr>
            <a:r>
              <a:rPr kumimoji="1" lang="en-US" sz="4000" dirty="0" smtClean="0">
                <a:solidFill>
                  <a:srgbClr val="001414"/>
                </a:solidFill>
                <a:effectLst>
                  <a:outerShdw blurRad="38100" dist="38100" dir="2700000" algn="tl">
                    <a:schemeClr val="tx1">
                      <a:alpha val="50000"/>
                    </a:schemeClr>
                  </a:outerShdw>
                </a:effectLst>
              </a:rPr>
              <a:t>Describe bluegill habitat use in an off-channel, slough-like habitat containing Oregon chub</a:t>
            </a:r>
            <a:endParaRPr kumimoji="1" lang="en-US" sz="4000" dirty="0">
              <a:solidFill>
                <a:srgbClr val="001414"/>
              </a:solidFill>
              <a:effectLst>
                <a:outerShdw blurRad="38100" dist="38100" dir="2700000" algn="tl">
                  <a:schemeClr val="tx1">
                    <a:alpha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dirty="0" smtClean="0"/>
              <a:t>Study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/>
          <a:lstStyle/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 smtClean="0"/>
              <a:t>Geren Island (North Santiam)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 smtClean="0"/>
              <a:t>Slough-like channel &gt;400 x 7 m 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 smtClean="0"/>
              <a:t>“Closed”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 smtClean="0"/>
              <a:t>Range of temperatures, depths,  and aquatic vegetative cover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 smtClean="0"/>
              <a:t>Bluegill and Oregon chub abundant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 smtClean="0"/>
              <a:t>Other fish species in low abundance</a:t>
            </a:r>
          </a:p>
          <a:p>
            <a:pPr marL="0" indent="0">
              <a:buClr>
                <a:schemeClr val="tx1"/>
              </a:buClr>
              <a:buSzPct val="100000"/>
              <a:buNone/>
            </a:pPr>
            <a:endParaRPr lang="en-US" dirty="0" smtClean="0"/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965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3"/>
            <a:ext cx="9144000" cy="6861463"/>
          </a:xfrm>
        </p:spPr>
      </p:pic>
      <p:sp>
        <p:nvSpPr>
          <p:cNvPr id="5" name="TextBox 4"/>
          <p:cNvSpPr txBox="1"/>
          <p:nvPr/>
        </p:nvSpPr>
        <p:spPr>
          <a:xfrm>
            <a:off x="381000" y="457199"/>
            <a:ext cx="2242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Study Site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057400" y="3581400"/>
            <a:ext cx="1625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Geren Island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77000" y="6019800"/>
            <a:ext cx="2424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Upper Bennett Dam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608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572000" cy="34374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11" y="3412066"/>
            <a:ext cx="4583289" cy="34459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5"/>
          <a:stretch/>
        </p:blipFill>
        <p:spPr>
          <a:xfrm>
            <a:off x="4572000" y="0"/>
            <a:ext cx="4583288" cy="34120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7466"/>
            <a:ext cx="4560711" cy="342053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" y="76199"/>
            <a:ext cx="20209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Site</a:t>
            </a:r>
            <a:endParaRPr lang="en-US" sz="3200" dirty="0">
              <a:solidFill>
                <a:srgbClr val="0014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4428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772400" cy="5562600"/>
          </a:xfrm>
        </p:spPr>
        <p:txBody>
          <a:bodyPr/>
          <a:lstStyle/>
          <a:p>
            <a:pPr marL="0" indent="0">
              <a:buClr>
                <a:schemeClr val="tx1"/>
              </a:buClr>
              <a:buSzPct val="100000"/>
              <a:buNone/>
            </a:pPr>
            <a:r>
              <a:rPr lang="en-US" sz="4400" dirty="0" smtClean="0"/>
              <a:t>Compare bluegill habitat use versus availability</a:t>
            </a: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4000" dirty="0" smtClean="0"/>
              <a:t>Divide slough into habitat units </a:t>
            </a:r>
            <a:r>
              <a:rPr lang="en-US" sz="4000" dirty="0" smtClean="0"/>
              <a:t>based on depth</a:t>
            </a:r>
            <a:r>
              <a:rPr lang="en-US" sz="4000" dirty="0" smtClean="0"/>
              <a:t>, vegetative cover, </a:t>
            </a:r>
            <a:r>
              <a:rPr lang="en-US" sz="4000" dirty="0" smtClean="0"/>
              <a:t>temperature, edge vs. offshore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153945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dirty="0" smtClean="0"/>
              <a:t>Study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/>
          <a:lstStyle/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Installed </a:t>
            </a:r>
            <a:r>
              <a:rPr lang="en-US" dirty="0"/>
              <a:t>PIT antennas </a:t>
            </a:r>
            <a:r>
              <a:rPr lang="en-US" dirty="0" smtClean="0"/>
              <a:t>at each </a:t>
            </a:r>
            <a:r>
              <a:rPr lang="en-US" dirty="0"/>
              <a:t>habitat </a:t>
            </a:r>
            <a:r>
              <a:rPr lang="en-US" dirty="0" smtClean="0"/>
              <a:t>unit </a:t>
            </a:r>
            <a:r>
              <a:rPr lang="en-US" sz="2400" dirty="0" smtClean="0"/>
              <a:t>(20 units, 2-3 replicate units)</a:t>
            </a:r>
            <a:endParaRPr lang="en-US" sz="2400" dirty="0"/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PIT-tagged 523 bluegills </a:t>
            </a:r>
            <a:r>
              <a:rPr lang="en-US" sz="2400" dirty="0" smtClean="0"/>
              <a:t>(57-153 mm TL)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Described </a:t>
            </a:r>
            <a:r>
              <a:rPr lang="en-US" dirty="0"/>
              <a:t>habitat at </a:t>
            </a:r>
            <a:r>
              <a:rPr lang="en-US" dirty="0" smtClean="0"/>
              <a:t>each unit and throughout the study area 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Trapped and VIE marked Oregon chub</a:t>
            </a:r>
            <a:endParaRPr lang="en-US" dirty="0"/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smtClean="0"/>
              <a:t>7 </a:t>
            </a:r>
            <a:r>
              <a:rPr lang="en-US" dirty="0"/>
              <a:t>July through 1 October (12 weeks)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5333326"/>
            <a:ext cx="4495126" cy="1238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3429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/>
          <a:lstStyle/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4000" dirty="0" smtClean="0"/>
              <a:t>Are there habitats that bluegill are </a:t>
            </a:r>
            <a:r>
              <a:rPr lang="en-US" sz="4000" u="sng" dirty="0" smtClean="0"/>
              <a:t>not</a:t>
            </a:r>
            <a:r>
              <a:rPr lang="en-US" sz="4000" dirty="0" smtClean="0"/>
              <a:t> using?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4000" dirty="0" smtClean="0"/>
              <a:t>Compare </a:t>
            </a:r>
            <a:r>
              <a:rPr lang="en-US" sz="4000" dirty="0"/>
              <a:t>bluegill and Oregon chub habitat </a:t>
            </a:r>
            <a:r>
              <a:rPr lang="en-US" sz="4000" dirty="0" smtClean="0"/>
              <a:t>usage</a:t>
            </a:r>
            <a:endParaRPr lang="en-US" sz="4000" dirty="0"/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4000" dirty="0" smtClean="0"/>
              <a:t>Develop model to determine which variables explain bluegill habitat use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78318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6600"/>
            <a:ext cx="4374067" cy="35814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001" y="3257267"/>
            <a:ext cx="4753000" cy="3600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3033"/>
            <a:ext cx="4800600" cy="34259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34"/>
            <a:ext cx="4391000" cy="34259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427903"/>
            <a:ext cx="2669588" cy="2002191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2947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dirty="0" smtClean="0"/>
              <a:t>Data Compilation /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001000" cy="5562600"/>
          </a:xfrm>
        </p:spPr>
        <p:txBody>
          <a:bodyPr/>
          <a:lstStyle/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 smtClean="0"/>
              <a:t>Bluegills detections: unique fish per ½ hour, by antenna (~14,000 detections)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 smtClean="0"/>
              <a:t>Linked water temperatures and water depths</a:t>
            </a:r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600" dirty="0" smtClean="0"/>
              <a:t>Mapped and calculated </a:t>
            </a:r>
            <a:r>
              <a:rPr lang="en-US" sz="3600" dirty="0"/>
              <a:t>available habitat </a:t>
            </a:r>
            <a:r>
              <a:rPr lang="en-US" sz="3600" dirty="0" smtClean="0"/>
              <a:t>(depth</a:t>
            </a:r>
            <a:r>
              <a:rPr lang="en-US" sz="3600" dirty="0"/>
              <a:t>, </a:t>
            </a:r>
            <a:r>
              <a:rPr lang="en-US" sz="3600" dirty="0" smtClean="0"/>
              <a:t>temperature</a:t>
            </a:r>
            <a:r>
              <a:rPr lang="en-US" sz="3600" dirty="0"/>
              <a:t>, and </a:t>
            </a:r>
            <a:r>
              <a:rPr lang="en-US" sz="3600" dirty="0" smtClean="0"/>
              <a:t>vegetation)</a:t>
            </a:r>
            <a:endParaRPr lang="en-US" sz="3600" dirty="0"/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02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371600"/>
          </a:xfrm>
        </p:spPr>
        <p:txBody>
          <a:bodyPr/>
          <a:lstStyle/>
          <a:p>
            <a:r>
              <a:rPr lang="en-US" dirty="0" smtClean="0"/>
              <a:t>Mapping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796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6077" y="393412"/>
            <a:ext cx="22637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Bathymetry</a:t>
            </a:r>
            <a:endParaRPr lang="en-US" sz="3200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 flipV="1">
            <a:off x="4038600" y="2895600"/>
            <a:ext cx="1676400" cy="304800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548825" y="2647890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3" name="Flowchart: Connector 2"/>
          <p:cNvSpPr/>
          <p:nvPr/>
        </p:nvSpPr>
        <p:spPr bwMode="auto">
          <a:xfrm>
            <a:off x="457200" y="4876800"/>
            <a:ext cx="228600" cy="241013"/>
          </a:xfrm>
          <a:prstGeom prst="flowChartConnector">
            <a:avLst/>
          </a:prstGeom>
          <a:solidFill>
            <a:srgbClr val="FF0000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660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2" name="TextBox 1"/>
          <p:cNvSpPr txBox="1"/>
          <p:nvPr/>
        </p:nvSpPr>
        <p:spPr>
          <a:xfrm>
            <a:off x="381000" y="381000"/>
            <a:ext cx="2655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Temperatures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5976458"/>
            <a:ext cx="20380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August 18, 2014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3657600" y="2895600"/>
            <a:ext cx="1905000" cy="304800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4273344" y="2647890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947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4000" cy="6864926"/>
          </a:xfrm>
        </p:spPr>
      </p:pic>
      <p:sp>
        <p:nvSpPr>
          <p:cNvPr id="5" name="TextBox 4"/>
          <p:cNvSpPr txBox="1"/>
          <p:nvPr/>
        </p:nvSpPr>
        <p:spPr>
          <a:xfrm>
            <a:off x="304800" y="381000"/>
            <a:ext cx="3149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Aquatic Vegetation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76356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371600"/>
          </a:xfrm>
        </p:spPr>
        <p:txBody>
          <a:bodyPr/>
          <a:lstStyle/>
          <a:p>
            <a:r>
              <a:rPr lang="en-US" dirty="0" smtClean="0"/>
              <a:t>Temperatures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368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46" y="723742"/>
            <a:ext cx="6944365" cy="2749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46" y="3473053"/>
            <a:ext cx="6957178" cy="2851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7146" y="6324600"/>
            <a:ext cx="7056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Temperatures changed systematically during study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717745" y="76200"/>
            <a:ext cx="38551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Water Temperatures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93748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428" y="76200"/>
            <a:ext cx="5542109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427" y="3276600"/>
            <a:ext cx="5542109" cy="317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365185"/>
            <a:ext cx="15792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Available</a:t>
            </a:r>
          </a:p>
          <a:p>
            <a:pPr algn="ctr"/>
            <a:r>
              <a:rPr lang="en-US" sz="2800" dirty="0" smtClean="0"/>
              <a:t>Habitat</a:t>
            </a:r>
          </a:p>
          <a:p>
            <a:pPr algn="ctr"/>
            <a:r>
              <a:rPr lang="en-US" sz="2800" dirty="0" smtClean="0"/>
              <a:t>(Temps)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461398" y="6449413"/>
            <a:ext cx="4486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Calculated for each 30 minute interval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541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286000"/>
            <a:ext cx="8229600" cy="1371600"/>
          </a:xfrm>
        </p:spPr>
        <p:txBody>
          <a:bodyPr/>
          <a:lstStyle/>
          <a:p>
            <a:r>
              <a:rPr lang="en-US" dirty="0" smtClean="0"/>
              <a:t>Preliminary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186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28899" y="2286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140000"/>
                </a:solidFill>
              </a:rPr>
              <a:t>Bluegill Detections</a:t>
            </a:r>
            <a:endParaRPr lang="en-US" sz="3200" dirty="0">
              <a:solidFill>
                <a:srgbClr val="14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4"/>
          <a:stretch/>
        </p:blipFill>
        <p:spPr>
          <a:xfrm>
            <a:off x="134470" y="1066800"/>
            <a:ext cx="8875059" cy="555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942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6" y="381000"/>
            <a:ext cx="440871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0761"/>
            <a:ext cx="4411926" cy="33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578" y="381000"/>
            <a:ext cx="4749799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1" y="3490760"/>
            <a:ext cx="4749799" cy="33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8086" y="6423782"/>
            <a:ext cx="3046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40000"/>
                </a:solidFill>
              </a:rPr>
              <a:t>Upstream to downstream</a:t>
            </a:r>
            <a:endParaRPr lang="en-US" dirty="0">
              <a:solidFill>
                <a:srgbClr val="14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6410235"/>
            <a:ext cx="3046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40000"/>
                </a:solidFill>
              </a:rPr>
              <a:t>Upstream to downstream</a:t>
            </a:r>
            <a:endParaRPr lang="en-US" dirty="0">
              <a:solidFill>
                <a:srgbClr val="140000"/>
              </a:solidFill>
            </a:endParaRPr>
          </a:p>
        </p:txBody>
      </p:sp>
      <p:cxnSp>
        <p:nvCxnSpPr>
          <p:cNvPr id="4" name="Straight Arrow Connector 3"/>
          <p:cNvCxnSpPr>
            <a:stCxn id="2" idx="3"/>
          </p:cNvCxnSpPr>
          <p:nvPr/>
        </p:nvCxnSpPr>
        <p:spPr bwMode="auto">
          <a:xfrm flipV="1">
            <a:off x="3514754" y="6610290"/>
            <a:ext cx="676246" cy="13547"/>
          </a:xfrm>
          <a:prstGeom prst="straightConnector1">
            <a:avLst/>
          </a:prstGeom>
          <a:solidFill>
            <a:schemeClr val="accent1"/>
          </a:solidFill>
          <a:ln w="25400" cap="sq" cmpd="sng" algn="ctr">
            <a:solidFill>
              <a:srgbClr val="14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7999668" y="6597954"/>
            <a:ext cx="676246" cy="13547"/>
          </a:xfrm>
          <a:prstGeom prst="straightConnector1">
            <a:avLst/>
          </a:prstGeom>
          <a:solidFill>
            <a:schemeClr val="accent1"/>
          </a:solidFill>
          <a:ln w="25400" cap="sq" cmpd="sng" algn="ctr">
            <a:solidFill>
              <a:srgbClr val="14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468086" y="14377"/>
            <a:ext cx="8294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1414"/>
                </a:solidFill>
              </a:rPr>
              <a:t>No Changes in Spatial Distribution / Antenna Use over Study</a:t>
            </a:r>
            <a:endParaRPr lang="en-US" b="1" dirty="0">
              <a:solidFill>
                <a:srgbClr val="0014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725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7557983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287865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40000"/>
                </a:solidFill>
              </a:rPr>
              <a:t>Bluegill Temperature Occupancy vs. Availability</a:t>
            </a:r>
            <a:endParaRPr lang="en-US" sz="2800" dirty="0">
              <a:solidFill>
                <a:srgbClr val="14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6063734"/>
            <a:ext cx="838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Temperatures=range of daily minimums, maximums, &amp; means for all antennas</a:t>
            </a:r>
            <a:endParaRPr lang="en-US" sz="18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485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339" y="287865"/>
            <a:ext cx="8147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140000"/>
                </a:solidFill>
              </a:rPr>
              <a:t>Bluegill Depth Occupancy vs. Availability</a:t>
            </a:r>
            <a:endParaRPr lang="en-US" sz="2800" dirty="0">
              <a:solidFill>
                <a:srgbClr val="14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6852" y="6096000"/>
            <a:ext cx="755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</a:rPr>
              <a:t>Depths= range of daily minimums, maximums, &amp; means for all antennas </a:t>
            </a:r>
            <a:endParaRPr lang="en-US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7773364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766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1" y="381000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40000"/>
                </a:solidFill>
              </a:rPr>
              <a:t>Bluegill  &amp; Oregon chub</a:t>
            </a:r>
            <a:endParaRPr lang="en-US" sz="2400" b="1" dirty="0">
              <a:solidFill>
                <a:srgbClr val="14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"/>
            <a:ext cx="65158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08473" y="2781301"/>
            <a:ext cx="1236131" cy="1295400"/>
            <a:chOff x="228601" y="3581400"/>
            <a:chExt cx="1236131" cy="12954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1734" y="3734219"/>
              <a:ext cx="993478" cy="457200"/>
            </a:xfrm>
            <a:prstGeom prst="rect">
              <a:avLst/>
            </a:prstGeom>
            <a:solidFill>
              <a:srgbClr val="001414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228601" y="3581400"/>
              <a:ext cx="1236131" cy="1295400"/>
              <a:chOff x="228601" y="3581400"/>
              <a:chExt cx="1236131" cy="12954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313267" y="3733800"/>
                <a:ext cx="1151465" cy="995866"/>
                <a:chOff x="313267" y="4953000"/>
                <a:chExt cx="1151465" cy="995866"/>
              </a:xfrm>
            </p:grpSpPr>
            <p:sp>
              <p:nvSpPr>
                <p:cNvPr id="4" name="TextBox 3"/>
                <p:cNvSpPr txBox="1"/>
                <p:nvPr/>
              </p:nvSpPr>
              <p:spPr>
                <a:xfrm>
                  <a:off x="321734" y="4953000"/>
                  <a:ext cx="114299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Bluegill</a:t>
                  </a:r>
                  <a:endParaRPr lang="en-US" dirty="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13267" y="5579534"/>
                  <a:ext cx="993478" cy="369332"/>
                </a:xfrm>
                <a:prstGeom prst="rect">
                  <a:avLst/>
                </a:prstGeom>
                <a:noFill/>
                <a:ln w="19050">
                  <a:solidFill>
                    <a:srgbClr val="001414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800" dirty="0" smtClean="0">
                      <a:solidFill>
                        <a:srgbClr val="001414"/>
                      </a:solidFill>
                    </a:rPr>
                    <a:t>O. chub</a:t>
                  </a:r>
                  <a:endParaRPr lang="en-US" sz="1800" dirty="0">
                    <a:solidFill>
                      <a:srgbClr val="001414"/>
                    </a:solidFill>
                  </a:endParaRPr>
                </a:p>
              </p:txBody>
            </p:sp>
          </p:grpSp>
          <p:sp>
            <p:nvSpPr>
              <p:cNvPr id="8" name="Rectangle 7"/>
              <p:cNvSpPr/>
              <p:nvPr/>
            </p:nvSpPr>
            <p:spPr bwMode="auto">
              <a:xfrm>
                <a:off x="228601" y="3581400"/>
                <a:ext cx="1236131" cy="1295400"/>
              </a:xfrm>
              <a:prstGeom prst="rect">
                <a:avLst/>
              </a:prstGeom>
              <a:noFill/>
              <a:ln w="12700" cap="sq" cmpd="sng" algn="ctr">
                <a:solidFill>
                  <a:srgbClr val="001414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140737" y="4953000"/>
            <a:ext cx="1611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1414"/>
                </a:solidFill>
              </a:rPr>
              <a:t>We saw movement of majority of  VIE marked chub throughout study area!</a:t>
            </a:r>
            <a:endParaRPr lang="en-US" sz="1600" dirty="0">
              <a:solidFill>
                <a:srgbClr val="0014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075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24985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763000" cy="4114800"/>
          </a:xfrm>
          <a:noFill/>
        </p:spPr>
        <p:txBody>
          <a:bodyPr/>
          <a:lstStyle/>
          <a:p>
            <a:pPr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Arial Unicode MS" pitchFamily="34" charset="-128"/>
              </a:rPr>
              <a:t>Bluegill did </a:t>
            </a:r>
            <a:r>
              <a:rPr lang="en-US" sz="3400" u="sng" dirty="0" smtClean="0">
                <a:latin typeface="Arial Unicode MS" pitchFamily="34" charset="-128"/>
              </a:rPr>
              <a:t>not</a:t>
            </a:r>
            <a:r>
              <a:rPr lang="en-US" sz="3400" dirty="0" smtClean="0">
                <a:latin typeface="Arial Unicode MS" pitchFamily="34" charset="-128"/>
              </a:rPr>
              <a:t> use all habitats</a:t>
            </a:r>
          </a:p>
          <a:p>
            <a:pPr lvl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Arial Unicode MS" pitchFamily="34" charset="-128"/>
              </a:rPr>
              <a:t>No temporal shifts in spatial distribution</a:t>
            </a:r>
          </a:p>
          <a:p>
            <a:pPr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Arial Unicode MS" pitchFamily="34" charset="-128"/>
              </a:rPr>
              <a:t>Oregon chub used most habitats</a:t>
            </a:r>
          </a:p>
          <a:p>
            <a:pPr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400" dirty="0" smtClean="0"/>
              <a:t>Future modelling: include capture histories, temperatures, depths, vegetative cover, edge vs. offshore, bluegill length, time of day</a:t>
            </a:r>
          </a:p>
          <a:p>
            <a:pPr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400" dirty="0" smtClean="0"/>
              <a:t>Ultimate goal- tie findings into floodplain study- i.e. what conditions </a:t>
            </a:r>
            <a:r>
              <a:rPr lang="en-US" sz="3400" dirty="0"/>
              <a:t>allow </a:t>
            </a:r>
            <a:r>
              <a:rPr lang="en-US" sz="3400" dirty="0" smtClean="0"/>
              <a:t>natives and nonnatives to coexist (favor natives)?</a:t>
            </a:r>
            <a:endParaRPr lang="en-US" sz="3400" b="1" dirty="0" smtClean="0">
              <a:latin typeface="Arial Unicode MS" pitchFamily="34" charset="-128"/>
            </a:endParaRPr>
          </a:p>
          <a:p>
            <a:pPr lvl="1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</a:pPr>
            <a:endParaRPr lang="en-US" sz="3200" b="1" dirty="0" smtClean="0">
              <a:latin typeface="Arial Unicode MS" pitchFamily="34" charset="-128"/>
            </a:endParaRPr>
          </a:p>
          <a:p>
            <a:pPr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</a:pPr>
            <a:endParaRPr lang="en-US" sz="3200" b="1" dirty="0"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609600"/>
            <a:ext cx="4419600" cy="609600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4000" b="1" dirty="0">
                <a:latin typeface="Arial Unicode MS" pitchFamily="34" charset="-128"/>
              </a:rPr>
              <a:t>Questions?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66"/>
          <a:stretch/>
        </p:blipFill>
        <p:spPr>
          <a:xfrm>
            <a:off x="852134" y="1752600"/>
            <a:ext cx="7252337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7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14165</TotalTime>
  <Pages>13</Pages>
  <Words>442</Words>
  <Application>Microsoft Office PowerPoint</Application>
  <PresentationFormat>On-screen Show (4:3)</PresentationFormat>
  <Paragraphs>73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 Unicode MS</vt:lpstr>
      <vt:lpstr>Times New Roman</vt:lpstr>
      <vt:lpstr>Tahoma</vt:lpstr>
      <vt:lpstr>Wingdings</vt:lpstr>
      <vt:lpstr>Textured</vt:lpstr>
      <vt:lpstr>Do Native and Nonnative Fish Partition Floodplain Habitats?</vt:lpstr>
      <vt:lpstr>Native &amp; Nonnative Fishes in Floodplain Habitats</vt:lpstr>
      <vt:lpstr>Pilot Study Objective</vt:lpstr>
      <vt:lpstr>Study Site</vt:lpstr>
      <vt:lpstr>PowerPoint Presentation</vt:lpstr>
      <vt:lpstr>PowerPoint Presentation</vt:lpstr>
      <vt:lpstr>Study Design</vt:lpstr>
      <vt:lpstr>Study Methods</vt:lpstr>
      <vt:lpstr>Analysis</vt:lpstr>
      <vt:lpstr>PowerPoint Presentation</vt:lpstr>
      <vt:lpstr>Data Compilation / Format</vt:lpstr>
      <vt:lpstr>Mapping</vt:lpstr>
      <vt:lpstr>PowerPoint Presentation</vt:lpstr>
      <vt:lpstr>PowerPoint Presentation</vt:lpstr>
      <vt:lpstr>PowerPoint Presentation</vt:lpstr>
      <vt:lpstr>Temperatures</vt:lpstr>
      <vt:lpstr>PowerPoint Presentation</vt:lpstr>
      <vt:lpstr>PowerPoint Presentation</vt:lpstr>
      <vt:lpstr>Preliminary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Constraints / challenges to applying the NFCP to non-salmonids</dc:title>
  <dc:creator>Paul Scheerer</dc:creator>
  <cp:lastModifiedBy>Scheerer, Paul</cp:lastModifiedBy>
  <cp:revision>578</cp:revision>
  <cp:lastPrinted>2003-09-24T04:33:14Z</cp:lastPrinted>
  <dcterms:created xsi:type="dcterms:W3CDTF">2003-09-24T04:32:42Z</dcterms:created>
  <dcterms:modified xsi:type="dcterms:W3CDTF">2015-02-10T00:12:53Z</dcterms:modified>
</cp:coreProperties>
</file>